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8T15:01:51.840" idx="1">
    <p:pos x="7680" y="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E433-3F8D-48CC-A923-30E083B470E3}" type="datetimeFigureOut">
              <a:rPr lang="it-IT" smtClean="0"/>
              <a:t>03/04/2019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E614-0A68-42B6-A532-0E6954A82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616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E433-3F8D-48CC-A923-30E083B470E3}" type="datetimeFigureOut">
              <a:rPr lang="it-IT" smtClean="0"/>
              <a:t>03/04/2019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E614-0A68-42B6-A532-0E6954A82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313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E433-3F8D-48CC-A923-30E083B470E3}" type="datetimeFigureOut">
              <a:rPr lang="it-IT" smtClean="0"/>
              <a:t>03/04/2019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E614-0A68-42B6-A532-0E6954A82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936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E433-3F8D-48CC-A923-30E083B470E3}" type="datetimeFigureOut">
              <a:rPr lang="it-IT" smtClean="0"/>
              <a:t>03/04/2019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E614-0A68-42B6-A532-0E6954A82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53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E433-3F8D-48CC-A923-30E083B470E3}" type="datetimeFigureOut">
              <a:rPr lang="it-IT" smtClean="0"/>
              <a:t>03/04/2019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E614-0A68-42B6-A532-0E6954A82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60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E433-3F8D-48CC-A923-30E083B470E3}" type="datetimeFigureOut">
              <a:rPr lang="it-IT" smtClean="0"/>
              <a:t>03/04/2019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E614-0A68-42B6-A532-0E6954A82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081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E433-3F8D-48CC-A923-30E083B470E3}" type="datetimeFigureOut">
              <a:rPr lang="it-IT" smtClean="0"/>
              <a:t>03/04/2019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E614-0A68-42B6-A532-0E6954A82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23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E433-3F8D-48CC-A923-30E083B470E3}" type="datetimeFigureOut">
              <a:rPr lang="it-IT" smtClean="0"/>
              <a:t>03/04/2019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E614-0A68-42B6-A532-0E6954A82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09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E433-3F8D-48CC-A923-30E083B470E3}" type="datetimeFigureOut">
              <a:rPr lang="it-IT" smtClean="0"/>
              <a:t>03/04/2019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E614-0A68-42B6-A532-0E6954A82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97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E433-3F8D-48CC-A923-30E083B470E3}" type="datetimeFigureOut">
              <a:rPr lang="it-IT" smtClean="0"/>
              <a:t>03/04/2019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E614-0A68-42B6-A532-0E6954A82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15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7E433-3F8D-48CC-A923-30E083B470E3}" type="datetimeFigureOut">
              <a:rPr lang="it-IT" smtClean="0"/>
              <a:t>03/04/2019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E614-0A68-42B6-A532-0E6954A82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131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7E433-3F8D-48CC-A923-30E083B470E3}" type="datetimeFigureOut">
              <a:rPr lang="it-IT" smtClean="0"/>
              <a:t>03/04/2019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AE614-0A68-42B6-A532-0E6954A82A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95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843"/>
            <a:ext cx="121920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33600" y="855406"/>
            <a:ext cx="8190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dirty="0" smtClean="0">
                <a:solidFill>
                  <a:srgbClr val="0070C0"/>
                </a:solidFill>
              </a:rPr>
              <a:t>LE PIANTE</a:t>
            </a:r>
            <a:endParaRPr lang="it-IT" sz="7200" dirty="0">
              <a:solidFill>
                <a:srgbClr val="0070C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59510" y="4286865"/>
            <a:ext cx="6735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DI CHRISTIAN STROLLO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0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57">
        <p:split orient="vert"/>
      </p:transition>
    </mc:Choice>
    <mc:Fallback xmlns="">
      <p:transition spd="slow" advTm="575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780206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207" y="0"/>
            <a:ext cx="3411793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016181" y="491613"/>
            <a:ext cx="293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IL FUSTO</a:t>
            </a:r>
            <a:endParaRPr lang="it-IT" sz="3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016181" y="1465006"/>
            <a:ext cx="286118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IL FUSTO IN PARTICOLARE SERVE PER:</a:t>
            </a:r>
          </a:p>
          <a:p>
            <a:r>
              <a:rPr lang="it-IT" sz="2400" dirty="0" smtClean="0"/>
              <a:t>-COLLEGARE LE RADICI CON LE FOGLIE.</a:t>
            </a:r>
          </a:p>
          <a:p>
            <a:r>
              <a:rPr lang="it-IT" sz="2400" dirty="0" smtClean="0"/>
              <a:t>-SOSTENERE LA PIANTA.</a:t>
            </a:r>
          </a:p>
          <a:p>
            <a:r>
              <a:rPr lang="it-IT" sz="2400" dirty="0" smtClean="0"/>
              <a:t>-CONSENTIRE IL TRASPORTO DELLA LINFA ATTRAVERSO I VASI CONDUTTORI.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7316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0782">
        <p14:flash/>
      </p:transition>
    </mc:Choice>
    <mc:Fallback xmlns="">
      <p:transition spd="slow" advTm="107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84" y="0"/>
            <a:ext cx="4513005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962400" y="540774"/>
            <a:ext cx="3893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STRUTTURA DEL FUSTO</a:t>
            </a:r>
            <a:endParaRPr lang="it-IT" sz="3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168876" y="1741103"/>
            <a:ext cx="34806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LUNGO IL FUSTO CI SONO DELLE CELLULE CHE SI RIPRODUCONO SEMPRE.</a:t>
            </a:r>
          </a:p>
          <a:p>
            <a:r>
              <a:rPr lang="it-IT" sz="2400" dirty="0" smtClean="0"/>
              <a:t>ALL’ ESTREMITA’ DEL FUSTO CI SONO LE GEMME APICALI CHE SERVONO PER LA CRESCITA DELLA PIANTA. INFINE, ALLA BASE SI TROVANO LE GEMME ASCELLARI DALLA QUALI NASCONO I RAMI, LE FOGLIE…</a:t>
            </a:r>
          </a:p>
        </p:txBody>
      </p:sp>
    </p:spTree>
    <p:extLst>
      <p:ext uri="{BB962C8B-B14F-4D97-AF65-F5344CB8AC3E}">
        <p14:creationId xmlns:p14="http://schemas.microsoft.com/office/powerpoint/2010/main" val="350502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0479">
        <p15:prstTrans prst="curtains"/>
      </p:transition>
    </mc:Choice>
    <mc:Fallback xmlns="">
      <p:transition spd="slow" advTm="104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26" y="0"/>
            <a:ext cx="10903976" cy="6858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765754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40387" y="572926"/>
            <a:ext cx="30983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/>
          </a:p>
          <a:p>
            <a:r>
              <a:rPr lang="it-IT" sz="2400" dirty="0" smtClean="0"/>
              <a:t>IL FUSTO E’ PERCORSO DA DEI VASI LEGNOSI CHE TRASPORTANO LA LINFA GREZZA, E DAI VASI  CIBROSI CHE TRASPORTANO LA LINFA ELABORATA.</a:t>
            </a:r>
          </a:p>
          <a:p>
            <a:endParaRPr lang="it-IT" sz="2400" dirty="0" smtClean="0"/>
          </a:p>
          <a:p>
            <a:r>
              <a:rPr lang="it-IT" sz="2400" dirty="0" smtClean="0"/>
              <a:t>L’ INSIEME DI VASI LEGNOSI COSTITUISCONO LO XILEMA DOVE SCORRE LA LINFA GREZZA. </a:t>
            </a:r>
          </a:p>
        </p:txBody>
      </p:sp>
    </p:spTree>
    <p:extLst>
      <p:ext uri="{BB962C8B-B14F-4D97-AF65-F5344CB8AC3E}">
        <p14:creationId xmlns:p14="http://schemas.microsoft.com/office/powerpoint/2010/main" val="2272915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399">
        <p15:prstTrans prst="drape"/>
      </p:transition>
    </mc:Choice>
    <mc:Fallback xmlns="">
      <p:transition spd="slow" advTm="103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903" y="0"/>
            <a:ext cx="3687097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850605" y="1489685"/>
            <a:ext cx="31954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/>
          </a:p>
          <a:p>
            <a:r>
              <a:rPr lang="it-IT" sz="2400" dirty="0"/>
              <a:t>INVECE L’ INSIEME DI VASI CIBROSI COSTITUISCE IL LIBRO O </a:t>
            </a:r>
            <a:r>
              <a:rPr lang="it-IT" sz="2400" dirty="0" smtClean="0"/>
              <a:t>FLOEMA NEL QUALE SCORRE LA LINFA ELABORATA.</a:t>
            </a:r>
          </a:p>
        </p:txBody>
      </p:sp>
    </p:spTree>
    <p:extLst>
      <p:ext uri="{BB962C8B-B14F-4D97-AF65-F5344CB8AC3E}">
        <p14:creationId xmlns:p14="http://schemas.microsoft.com/office/powerpoint/2010/main" val="297139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273">
        <p:blinds dir="vert"/>
      </p:transition>
    </mc:Choice>
    <mc:Fallback xmlns="">
      <p:transition spd="slow" advTm="1127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19767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767" y="0"/>
            <a:ext cx="3972233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563895" y="255639"/>
            <a:ext cx="328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LE FOGLIE</a:t>
            </a:r>
            <a:endParaRPr lang="it-IT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646190" y="981756"/>
            <a:ext cx="3283975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LE FUNZIONI DELLE FOGLIE SONO:</a:t>
            </a:r>
          </a:p>
          <a:p>
            <a:r>
              <a:rPr lang="it-IT" sz="2400" dirty="0" smtClean="0"/>
              <a:t>-LA FOTOSINTESI CLOROFILLINA.</a:t>
            </a:r>
          </a:p>
          <a:p>
            <a:r>
              <a:rPr lang="it-IT" sz="2400" dirty="0" smtClean="0"/>
              <a:t>-LA RESPIRAZIONE.</a:t>
            </a:r>
          </a:p>
          <a:p>
            <a:r>
              <a:rPr lang="it-IT" sz="2400" dirty="0" smtClean="0"/>
              <a:t>-LA TRASPIRAZIONE CON PERDITA DI VAPORE ACQUEO.</a:t>
            </a:r>
          </a:p>
          <a:p>
            <a:endParaRPr lang="it-IT" sz="500" dirty="0" smtClean="0"/>
          </a:p>
          <a:p>
            <a:r>
              <a:rPr lang="it-IT" sz="2400" dirty="0" smtClean="0"/>
              <a:t>LE FOGLIE SONO LAMINE VERDI CHE SERVONO PER CATTURARE LA LUCE E SONO DISPOSTE SUL FUSTO IN MODO DA NON FARSI OMBRA A VICENDA.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02912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781">
        <p:circle/>
      </p:transition>
    </mc:Choice>
    <mc:Fallback xmlns="">
      <p:transition spd="slow" advTm="1078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0"/>
            <a:ext cx="3962400" cy="384883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611329" cy="384883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29" y="-1"/>
            <a:ext cx="3618270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847303" y="471948"/>
            <a:ext cx="3234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LA STRUTTURA DELLE FOGLIE</a:t>
            </a:r>
            <a:endParaRPr lang="it-IT" sz="3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984955" y="2271252"/>
            <a:ext cx="29300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 FOGLIA E’ FORMATA DA:</a:t>
            </a:r>
          </a:p>
          <a:p>
            <a:r>
              <a:rPr lang="it-IT" sz="2400" dirty="0" smtClean="0"/>
              <a:t>-IL PICCIOLO.</a:t>
            </a:r>
          </a:p>
          <a:p>
            <a:r>
              <a:rPr lang="it-IT" sz="2400" dirty="0" smtClean="0"/>
              <a:t>-LE NERVATURE</a:t>
            </a:r>
          </a:p>
          <a:p>
            <a:r>
              <a:rPr lang="it-IT" sz="2400" dirty="0" smtClean="0"/>
              <a:t>-LA LAMINA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98206" y="4611330"/>
            <a:ext cx="11375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-L’ EPIDERMIDE SUPERIORE                 -IL TESSUTO A PALIZZATA </a:t>
            </a:r>
          </a:p>
          <a:p>
            <a:r>
              <a:rPr lang="it-IT" sz="2400" dirty="0" smtClean="0"/>
              <a:t>-L’ EPIDERMIDE INFERIORE                  -IL SISTEMA DEI VASI LEGNOSI</a:t>
            </a:r>
          </a:p>
          <a:p>
            <a:r>
              <a:rPr lang="it-IT" sz="2400" dirty="0" smtClean="0"/>
              <a:t>-IL TESSUTO LACUNOSO                       -GLI STOMI</a:t>
            </a:r>
          </a:p>
        </p:txBody>
      </p:sp>
    </p:spTree>
    <p:extLst>
      <p:ext uri="{BB962C8B-B14F-4D97-AF65-F5344CB8AC3E}">
        <p14:creationId xmlns:p14="http://schemas.microsoft.com/office/powerpoint/2010/main" val="3455786388"/>
      </p:ext>
    </p:extLst>
  </p:cSld>
  <p:clrMapOvr>
    <a:masterClrMapping/>
  </p:clrMapOvr>
  <p:transition spd="slow" advTm="10871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2884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919019" y="707923"/>
            <a:ext cx="5899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00B0F0"/>
                </a:solidFill>
              </a:rPr>
              <a:t>LA FOTOSINTESI</a:t>
            </a:r>
            <a:endParaRPr lang="it-IT" sz="3600" dirty="0">
              <a:solidFill>
                <a:srgbClr val="00B0F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129785" y="2585884"/>
            <a:ext cx="64526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PER OTTENERE IL GLUCOSIO ATTRAVERSO LA FOTOSINTESI CLOROFILLIANA BISOGNA APPLICARE LA SEGUENTE FORMULA:</a:t>
            </a:r>
          </a:p>
          <a:p>
            <a:endParaRPr lang="it-IT" sz="2400" dirty="0" smtClean="0">
              <a:solidFill>
                <a:srgbClr val="FF0000"/>
              </a:solidFill>
            </a:endParaRPr>
          </a:p>
          <a:p>
            <a:r>
              <a:rPr lang="it-IT" sz="2400" dirty="0" smtClean="0">
                <a:solidFill>
                  <a:srgbClr val="FF0000"/>
                </a:solidFill>
              </a:rPr>
              <a:t>6 CO</a:t>
            </a:r>
            <a:r>
              <a:rPr lang="it-IT" sz="1600" dirty="0" smtClean="0">
                <a:solidFill>
                  <a:srgbClr val="FF0000"/>
                </a:solidFill>
              </a:rPr>
              <a:t>2</a:t>
            </a:r>
            <a:r>
              <a:rPr lang="it-IT" sz="2400" dirty="0" smtClean="0">
                <a:solidFill>
                  <a:srgbClr val="FF0000"/>
                </a:solidFill>
              </a:rPr>
              <a:t> + 6 H</a:t>
            </a:r>
            <a:r>
              <a:rPr lang="it-IT" sz="1600" dirty="0" smtClean="0">
                <a:solidFill>
                  <a:srgbClr val="FF0000"/>
                </a:solidFill>
              </a:rPr>
              <a:t>2</a:t>
            </a:r>
            <a:r>
              <a:rPr lang="it-IT" sz="2400" dirty="0" smtClean="0">
                <a:solidFill>
                  <a:srgbClr val="FF0000"/>
                </a:solidFill>
              </a:rPr>
              <a:t>O + ENERGIA SOLARE = C</a:t>
            </a:r>
            <a:r>
              <a:rPr lang="it-IT" sz="1600" dirty="0" smtClean="0">
                <a:solidFill>
                  <a:srgbClr val="FF0000"/>
                </a:solidFill>
              </a:rPr>
              <a:t>6</a:t>
            </a:r>
            <a:r>
              <a:rPr lang="it-IT" sz="2400" dirty="0" smtClean="0">
                <a:solidFill>
                  <a:srgbClr val="FF0000"/>
                </a:solidFill>
              </a:rPr>
              <a:t>H</a:t>
            </a:r>
            <a:r>
              <a:rPr lang="it-IT" sz="1600" dirty="0" smtClean="0">
                <a:solidFill>
                  <a:srgbClr val="FF0000"/>
                </a:solidFill>
              </a:rPr>
              <a:t>12</a:t>
            </a:r>
            <a:r>
              <a:rPr lang="it-IT" sz="2400" dirty="0" smtClean="0">
                <a:solidFill>
                  <a:srgbClr val="FF0000"/>
                </a:solidFill>
              </a:rPr>
              <a:t>O</a:t>
            </a:r>
            <a:r>
              <a:rPr lang="it-IT" sz="1600" dirty="0" smtClean="0">
                <a:solidFill>
                  <a:srgbClr val="FF0000"/>
                </a:solidFill>
              </a:rPr>
              <a:t>6 </a:t>
            </a:r>
            <a:r>
              <a:rPr lang="it-IT" sz="2400" dirty="0" smtClean="0">
                <a:solidFill>
                  <a:srgbClr val="FF0000"/>
                </a:solidFill>
              </a:rPr>
              <a:t>+ 6 O</a:t>
            </a:r>
            <a:r>
              <a:rPr lang="it-IT" sz="1600" dirty="0">
                <a:solidFill>
                  <a:srgbClr val="FF0000"/>
                </a:solidFill>
              </a:rPr>
              <a:t>2</a:t>
            </a:r>
            <a:r>
              <a:rPr lang="it-IT" sz="2400" dirty="0" smtClean="0">
                <a:solidFill>
                  <a:srgbClr val="FF0000"/>
                </a:solidFill>
              </a:rPr>
              <a:t>, </a:t>
            </a:r>
          </a:p>
          <a:p>
            <a:endParaRPr lang="it-IT" sz="2400" dirty="0">
              <a:solidFill>
                <a:srgbClr val="FF0000"/>
              </a:solidFill>
            </a:endParaRPr>
          </a:p>
          <a:p>
            <a:r>
              <a:rPr lang="it-IT" sz="2400" dirty="0" smtClean="0">
                <a:solidFill>
                  <a:srgbClr val="FF0000"/>
                </a:solidFill>
              </a:rPr>
              <a:t>TRADOTTA: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ANIDRIDE CARBONICA + ACQUA +  E. S. = GLUCOSIO + OSSIGENO.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6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0983">
        <p14:reveal/>
      </p:transition>
    </mc:Choice>
    <mc:Fallback xmlns="">
      <p:transition spd="slow" advTm="109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61239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239" y="0"/>
            <a:ext cx="5230761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374194" y="658761"/>
            <a:ext cx="4296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LA RESPIRAZIONE</a:t>
            </a:r>
            <a:endParaRPr lang="it-IT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374194" y="2133600"/>
            <a:ext cx="42966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ANCHE LA RESPIRAZIONE AVVIENE TRAMITE UNA FORMULA CHE SAREBBE: C</a:t>
            </a:r>
            <a:r>
              <a:rPr lang="it-IT" sz="1600" dirty="0" smtClean="0"/>
              <a:t>6</a:t>
            </a:r>
            <a:r>
              <a:rPr lang="it-IT" sz="2400" dirty="0" smtClean="0"/>
              <a:t>H</a:t>
            </a:r>
            <a:r>
              <a:rPr lang="it-IT" sz="1600" dirty="0"/>
              <a:t>12</a:t>
            </a:r>
            <a:r>
              <a:rPr lang="it-IT" sz="2400" dirty="0" smtClean="0"/>
              <a:t>O</a:t>
            </a:r>
            <a:r>
              <a:rPr lang="it-IT" sz="1600" dirty="0"/>
              <a:t>6 </a:t>
            </a:r>
            <a:r>
              <a:rPr lang="it-IT" sz="2400" dirty="0" smtClean="0"/>
              <a:t>+ 6 O</a:t>
            </a:r>
            <a:r>
              <a:rPr lang="it-IT" sz="1600" dirty="0"/>
              <a:t>2</a:t>
            </a:r>
            <a:r>
              <a:rPr lang="it-IT" sz="2400" dirty="0" smtClean="0"/>
              <a:t>          6 CO</a:t>
            </a:r>
            <a:r>
              <a:rPr lang="it-IT" sz="1600" dirty="0"/>
              <a:t>2</a:t>
            </a:r>
            <a:r>
              <a:rPr lang="it-IT" sz="2400" dirty="0" smtClean="0"/>
              <a:t> + 6H</a:t>
            </a:r>
            <a:r>
              <a:rPr lang="it-IT" sz="1600" dirty="0" smtClean="0"/>
              <a:t>2</a:t>
            </a:r>
            <a:r>
              <a:rPr lang="it-IT" sz="2400" dirty="0" smtClean="0"/>
              <a:t>O + ENERGIA. </a:t>
            </a:r>
          </a:p>
          <a:p>
            <a:r>
              <a:rPr lang="it-IT" sz="2400" dirty="0" smtClean="0"/>
              <a:t>DI GIORNO LA PIANTA PRENDE L ‘ANIDRIDE CCARBONICA E CACCIA L’ OSSIGENO</a:t>
            </a:r>
          </a:p>
          <a:p>
            <a:r>
              <a:rPr lang="it-IT" sz="2400" dirty="0" smtClean="0"/>
              <a:t>E DI NOTTE PRENDE L’ OSSIGENO E CACCIA L’ ANIDRIDE CARBONICA.</a:t>
            </a:r>
            <a:endParaRPr lang="it-IT" sz="2400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9335237" y="3429000"/>
            <a:ext cx="4719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688180"/>
      </p:ext>
    </p:extLst>
  </p:cSld>
  <p:clrMapOvr>
    <a:masterClrMapping/>
  </p:clrMapOvr>
  <p:transition spd="slow" advTm="11013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632" y="0"/>
            <a:ext cx="4257368" cy="68580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239432" y="589935"/>
            <a:ext cx="3667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DEFINIZIONE PIANTE</a:t>
            </a:r>
            <a:endParaRPr lang="it-IT" sz="36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8495071" y="2674374"/>
            <a:ext cx="31364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UNA PIANTA E’ UN ORGANISMO PLURICELLULARE, AUTOTROFO, FORMATO DA CELLULE EUCARIOTE RICCHE DI CLOROFILLA E CON LE PARETI DI CELLULOSA.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868542885"/>
      </p:ext>
    </p:extLst>
  </p:cSld>
  <p:clrMapOvr>
    <a:masterClrMapping/>
  </p:clrMapOvr>
  <p:transition spd="slow" advTm="10908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818968" y="865239"/>
            <a:ext cx="9320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</a:rPr>
              <a:t>LA CRESCITA DELLA PIANTA E LA SUA IMPORTANZA SULLA TERRA</a:t>
            </a:r>
            <a:endParaRPr lang="it-IT" sz="3600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818968" y="2528471"/>
            <a:ext cx="95176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FF0000"/>
                </a:solidFill>
              </a:rPr>
              <a:t>LA CLOROFILLA DELLA PIANTA PERMETTE DI SVOLGERE LA FOTOSINTESI, PERCHE’ ASSORBE LA LUCE SOLARE, ACQUA E ANIDRIDE CARCONICA E LE TRASFORMA IN ZUCCHERO (GLUCOSIO) CHE SERVE PER LA CRESCITA E LO SVILUPPO DELLA PIANTA.</a:t>
            </a:r>
          </a:p>
          <a:p>
            <a:pPr algn="just"/>
            <a:r>
              <a:rPr lang="it-IT" sz="2400" b="1" dirty="0" smtClean="0">
                <a:solidFill>
                  <a:srgbClr val="FF0000"/>
                </a:solidFill>
              </a:rPr>
              <a:t> LE PIANTE SONO MOLTO UTILI PERCHE’: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rgbClr val="FF0000"/>
                </a:solidFill>
              </a:rPr>
              <a:t>PRODUCONO OSSIGENO,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rgbClr val="FF0000"/>
                </a:solidFill>
              </a:rPr>
              <a:t>SONO ALLA BASE DELLA CATENA ALIMENTARE DI TUTTI GLI ESSERI VIVENTI,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rgbClr val="FF0000"/>
                </a:solidFill>
              </a:rPr>
              <a:t>DAL FUSTO SI RICAVA IL LEGNO, UTILE PER L’ EDILIZIA.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091">
        <p:circle/>
      </p:transition>
    </mc:Choice>
    <mc:Fallback xmlns="">
      <p:transition spd="slow" advTm="1109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042786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87" y="0"/>
            <a:ext cx="4149214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436078" y="394692"/>
            <a:ext cx="3175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LA STRUTTURA DELLA PIANTA</a:t>
            </a:r>
            <a:endParaRPr lang="it-IT" sz="3600" dirty="0"/>
          </a:p>
        </p:txBody>
      </p:sp>
      <p:sp>
        <p:nvSpPr>
          <p:cNvPr id="8" name="Rettangolo arrotondato 7"/>
          <p:cNvSpPr/>
          <p:nvPr/>
        </p:nvSpPr>
        <p:spPr>
          <a:xfrm>
            <a:off x="5555226" y="4532671"/>
            <a:ext cx="1995948" cy="9438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LE RADICI</a:t>
            </a:r>
            <a:endParaRPr lang="it-IT" dirty="0"/>
          </a:p>
        </p:txBody>
      </p:sp>
      <p:sp>
        <p:nvSpPr>
          <p:cNvPr id="17" name="Rettangolo arrotondato 16"/>
          <p:cNvSpPr/>
          <p:nvPr/>
        </p:nvSpPr>
        <p:spPr>
          <a:xfrm>
            <a:off x="1494503" y="3234813"/>
            <a:ext cx="1592826" cy="9733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IL FUSTO</a:t>
            </a:r>
            <a:endParaRPr lang="it-IT" dirty="0"/>
          </a:p>
        </p:txBody>
      </p:sp>
      <p:sp>
        <p:nvSpPr>
          <p:cNvPr id="20" name="Rettangolo arrotondato 19"/>
          <p:cNvSpPr/>
          <p:nvPr/>
        </p:nvSpPr>
        <p:spPr>
          <a:xfrm>
            <a:off x="5683045" y="481781"/>
            <a:ext cx="1986116" cy="1120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LE FOGLIE</a:t>
            </a:r>
            <a:endParaRPr lang="it-IT" dirty="0"/>
          </a:p>
        </p:txBody>
      </p:sp>
      <p:sp>
        <p:nvSpPr>
          <p:cNvPr id="27" name="Freccia a destra 26"/>
          <p:cNvSpPr/>
          <p:nvPr/>
        </p:nvSpPr>
        <p:spPr>
          <a:xfrm>
            <a:off x="3087329" y="3608439"/>
            <a:ext cx="707923" cy="599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reccia in giù 28"/>
          <p:cNvSpPr/>
          <p:nvPr/>
        </p:nvSpPr>
        <p:spPr>
          <a:xfrm>
            <a:off x="5978013" y="1602658"/>
            <a:ext cx="786581" cy="6882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reccia a destra 29"/>
          <p:cNvSpPr/>
          <p:nvPr/>
        </p:nvSpPr>
        <p:spPr>
          <a:xfrm>
            <a:off x="4262285" y="5004619"/>
            <a:ext cx="742334" cy="855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/>
          <p:cNvSpPr txBox="1"/>
          <p:nvPr/>
        </p:nvSpPr>
        <p:spPr>
          <a:xfrm>
            <a:off x="8496940" y="1489158"/>
            <a:ext cx="36065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LA RADICE</a:t>
            </a:r>
            <a:r>
              <a:rPr lang="it-IT" sz="2400" dirty="0" smtClean="0"/>
              <a:t>: ANCORA LA PIANTA AL TERRENO E ASSORBE ACQUA E SALI MINERALI (LINFA GREZZA).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IL FUSTO</a:t>
            </a:r>
            <a:r>
              <a:rPr lang="it-IT" sz="2400" dirty="0" smtClean="0"/>
              <a:t>: COLLEGA LE RADICI ALLE FOGLIE. CONTIENI I VASI DI TRASPORTO.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LE FOGLIE</a:t>
            </a:r>
            <a:r>
              <a:rPr lang="it-IT" sz="2400" dirty="0" smtClean="0"/>
              <a:t>: ATTRAVERSO LA CLOROFILLA, USANO LA LUCE SOLARE E CON ESSA TRASFORMANO LA LINFA GREZZA IN LINFA ELABORATA</a:t>
            </a:r>
            <a:endParaRPr lang="it-IT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01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749">
        <p15:prstTrans prst="fracture"/>
      </p:transition>
    </mc:Choice>
    <mc:Fallback xmlns="">
      <p:transition spd="slow" advTm="107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299863" y="4152654"/>
            <a:ext cx="75922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sng" dirty="0" smtClean="0">
                <a:solidFill>
                  <a:srgbClr val="FF0000"/>
                </a:solidFill>
              </a:rPr>
              <a:t>LA RADICE HA DIVERSE FUNZIONI: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-ANCORA LA PIANTA AL TERRENO 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-ASSORBE DAL TERRENO ACQUA E SALI MINERALI </a:t>
            </a:r>
          </a:p>
          <a:p>
            <a:r>
              <a:rPr lang="it-IT" sz="2800" b="1" dirty="0" smtClean="0">
                <a:solidFill>
                  <a:srgbClr val="FF0000"/>
                </a:solidFill>
              </a:rPr>
              <a:t>-IMMAGAZZINA SOSTANZE DI RISERVA.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094271" y="1080017"/>
            <a:ext cx="8003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LE FUNZIONI DELLA RADICE</a:t>
            </a:r>
            <a:endParaRPr lang="it-IT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75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351">
        <p15:prstTrans prst="fallOver"/>
      </p:transition>
    </mc:Choice>
    <mc:Fallback xmlns="">
      <p:transition spd="slow" advTm="113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103" y="0"/>
            <a:ext cx="3991897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583561" y="688258"/>
            <a:ext cx="3264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LA STRUTTURA DELLA RADICE</a:t>
            </a:r>
            <a:endParaRPr lang="it-IT" sz="3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513064" y="2131594"/>
            <a:ext cx="3452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-HA UNA ZONA DI ASSORBIMENTO, DOTATA DI PELI RADICALI.</a:t>
            </a:r>
          </a:p>
          <a:p>
            <a:r>
              <a:rPr lang="it-IT" sz="2400" dirty="0" smtClean="0"/>
              <a:t>-HA UNA ZONA DI ALLUNGAMENTO FORMATA DA CELLULE CHE CRESCONO IN LUNGHEZZA, COME L’ APICE RADICALE, CHE FA CRESCERE LA RADICE.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37291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871">
        <p15:prstTrans prst="crush"/>
      </p:transition>
    </mc:Choice>
    <mc:Fallback xmlns="">
      <p:transition spd="slow" advTm="108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75588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58877" y="0"/>
            <a:ext cx="305783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CONTINUAZIONE STRUTTURA DELLA RADICE:</a:t>
            </a:r>
          </a:p>
          <a:p>
            <a:pPr algn="ctr"/>
            <a:endParaRPr lang="it-IT" sz="2400" dirty="0" smtClean="0"/>
          </a:p>
          <a:p>
            <a:r>
              <a:rPr lang="it-IT" sz="2400" dirty="0" smtClean="0"/>
              <a:t>-UN APICE RADICALE CHE PENETRA IN PROFONDITA’ E SI RIPRODUCE MOLTO IN FRETTA.</a:t>
            </a:r>
          </a:p>
          <a:p>
            <a:endParaRPr lang="it-IT" sz="2400" dirty="0" smtClean="0"/>
          </a:p>
          <a:p>
            <a:r>
              <a:rPr lang="it-IT" sz="2400" dirty="0" smtClean="0"/>
              <a:t>NELLA SEZIONE TRASVERSALE DELLA RADICE CI SONO:</a:t>
            </a:r>
          </a:p>
          <a:p>
            <a:endParaRPr lang="it-IT" sz="2400" dirty="0" smtClean="0"/>
          </a:p>
          <a:p>
            <a:r>
              <a:rPr lang="it-IT" sz="2400" dirty="0" smtClean="0"/>
              <a:t>-L’ EPIDERMIDE, PROVVISTO DI PELI RADICALI.</a:t>
            </a:r>
          </a:p>
          <a:p>
            <a:r>
              <a:rPr lang="it-IT" sz="2400" dirty="0" smtClean="0"/>
              <a:t>-LA CORTECCIA…</a:t>
            </a:r>
          </a:p>
        </p:txBody>
      </p:sp>
    </p:spTree>
    <p:extLst>
      <p:ext uri="{BB962C8B-B14F-4D97-AF65-F5344CB8AC3E}">
        <p14:creationId xmlns:p14="http://schemas.microsoft.com/office/powerpoint/2010/main" val="249905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1133">
        <p14:vortex dir="r"/>
      </p:transition>
    </mc:Choice>
    <mc:Fallback xmlns="">
      <p:transition spd="slow" advTm="111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0040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40" y="0"/>
            <a:ext cx="3401960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065342" y="471948"/>
            <a:ext cx="2861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CONTINUAZIONE STRUTTURA RADICI:</a:t>
            </a:r>
            <a:endParaRPr lang="it-IT" sz="2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232490" y="1858296"/>
            <a:ext cx="25858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…,COSTITUITA DA DELLE CELLULE IN GRADO DA IMMAGAZZINARE LE SOSTANZE DI RISERVA.</a:t>
            </a:r>
          </a:p>
          <a:p>
            <a:r>
              <a:rPr lang="it-IT" sz="2400" dirty="0" smtClean="0"/>
              <a:t>-IL CILINDRO CENTRALE, DOVE CI SONO I VASI LEGNOSI E I VASI CIBROSI.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6856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9">
        <p14:ferris dir="l"/>
      </p:transition>
    </mc:Choice>
    <mc:Fallback xmlns="">
      <p:transition spd="slow" advTm="106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310581" y="707923"/>
            <a:ext cx="8180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FFFF00"/>
                </a:solidFill>
              </a:rPr>
              <a:t>L’ APPARATO RADICALE</a:t>
            </a:r>
            <a:endParaRPr lang="it-IT" sz="4800" b="1" dirty="0">
              <a:solidFill>
                <a:srgbClr val="FFFF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38328" y="3510116"/>
            <a:ext cx="116311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FF00"/>
                </a:solidFill>
              </a:rPr>
              <a:t>-A FITTONE: SU UNA RADICE GRANDE PRINCIPALI SI AFFIANCANO TANTE ALTRE PICCOLE RADICI.</a:t>
            </a:r>
          </a:p>
          <a:p>
            <a:r>
              <a:rPr lang="it-IT" sz="2400" b="1" dirty="0" smtClean="0">
                <a:solidFill>
                  <a:srgbClr val="FFFF00"/>
                </a:solidFill>
              </a:rPr>
              <a:t>-AVVENTIZIA: SI FORMA ALLA BASE O LUNGO IL FUSTO PER ANCORARLA AI SOSTEGNI VERTICALI.</a:t>
            </a:r>
          </a:p>
          <a:p>
            <a:r>
              <a:rPr lang="it-IT" sz="2400" b="1" dirty="0" smtClean="0">
                <a:solidFill>
                  <a:srgbClr val="FFFF00"/>
                </a:solidFill>
              </a:rPr>
              <a:t>-FASCICOLATA: LA RADICE PRINCIPALE MUORE DOPO LA GERMINAZIONE E POI IN SEGUITO LE RADICI SECONDARIE SI SVILUPPANO FINO A RAGGIUNGERE LA LUNGHEZZA DI QUELLA PRINCIPALE.</a:t>
            </a:r>
          </a:p>
          <a:p>
            <a:endParaRPr lang="it-IT" sz="2400" b="1" dirty="0">
              <a:solidFill>
                <a:srgbClr val="FFFF00"/>
              </a:solidFill>
            </a:endParaRPr>
          </a:p>
          <a:p>
            <a:r>
              <a:rPr lang="it-IT" sz="2400" b="1" dirty="0" smtClean="0">
                <a:solidFill>
                  <a:srgbClr val="FFFF00"/>
                </a:solidFill>
              </a:rPr>
              <a:t>INOLTRE LE RADICI POSSONO ESSERE: TUBEROSA O AEREA.</a:t>
            </a:r>
            <a:endParaRPr lang="it-IT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8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473">
        <p14:window dir="vert"/>
      </p:transition>
    </mc:Choice>
    <mc:Fallback xmlns="">
      <p:transition spd="slow" advTm="114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746</Words>
  <Application>Microsoft Office PowerPoint</Application>
  <PresentationFormat>Widescreen</PresentationFormat>
  <Paragraphs>82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HP</dc:creator>
  <cp:lastModifiedBy>Utente</cp:lastModifiedBy>
  <cp:revision>29</cp:revision>
  <dcterms:created xsi:type="dcterms:W3CDTF">2019-03-28T13:57:42Z</dcterms:created>
  <dcterms:modified xsi:type="dcterms:W3CDTF">2019-04-03T11:06:37Z</dcterms:modified>
</cp:coreProperties>
</file>